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Georgia Pro Condensed" panose="02040506050405020303"/>
      <p:regular r:id="rId15"/>
    </p:embeddedFont>
    <p:embeddedFont>
      <p:font typeface="Helvetica World Bold" panose="020B0800040000020004" charset="-122"/>
      <p:bold r:id="rId16"/>
    </p:embeddedFont>
    <p:embeddedFont>
      <p:font typeface="Helvetica World" panose="020B0500040000020004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sv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D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5F8F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380221"/>
            <a:ext cx="9754495" cy="57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5"/>
              </a:lnSpc>
            </a:pPr>
            <a:r>
              <a:rPr lang="en-US" sz="14955" u="none" strike="noStrike" spc="-523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ACID Properties in Databases</a:t>
            </a:r>
            <a:endParaRPr lang="en-US" sz="14955" u="none" strike="noStrike" spc="-523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7" name="Freeform 7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D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5F8FA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1351767" y="1359578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0A4D8C"/>
                  </a:solidFill>
                  <a:latin typeface="Georgia Pro Condensed" panose="02040506050405020303"/>
                  <a:ea typeface="Georgia Pro Condensed" panose="02040506050405020303"/>
                  <a:cs typeface="Georgia Pro Condensed" panose="02040506050405020303"/>
                  <a:sym typeface="Georgia Pro Condensed" panose="02040506050405020303"/>
                </a:rPr>
                <a:t>Introduction to Transactions</a:t>
              </a:r>
              <a:endParaRPr lang="en-US" sz="8000" spc="-240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2C7BB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Understanding Database Transactions Basics</a:t>
              </a:r>
              <a:endParaRPr lang="en-US" sz="2500" b="1" spc="-37">
                <a:solidFill>
                  <a:srgbClr val="2C7BB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3"/>
            </p:custDataLst>
          </p:nvPr>
        </p:nvGrpSpPr>
        <p:grpSpPr>
          <a:xfrm rot="0">
            <a:off x="1798627" y="4193784"/>
            <a:ext cx="4308497" cy="2806065"/>
            <a:chOff x="0" y="0"/>
            <a:chExt cx="5744662" cy="3741421"/>
          </a:xfrm>
        </p:grpSpPr>
        <p:sp>
          <p:nvSpPr>
            <p:cNvPr id="10" name="TextBox 10"/>
            <p:cNvSpPr txBox="1"/>
            <p:nvPr>
              <p:custDataLst>
                <p:tags r:id="rId4"/>
              </p:custDataLst>
            </p:nvPr>
          </p:nvSpPr>
          <p:spPr>
            <a:xfrm>
              <a:off x="0" y="0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2C7BB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Definition</a:t>
              </a:r>
              <a:endParaRPr lang="en-US" sz="2500" b="1" spc="-37">
                <a:solidFill>
                  <a:srgbClr val="2C7BB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5"/>
              </p:custDataLst>
            </p:nvPr>
          </p:nvSpPr>
          <p:spPr>
            <a:xfrm>
              <a:off x="0" y="1060027"/>
              <a:ext cx="5345853" cy="268139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200" u="none" strike="noStrike" spc="-30">
                  <a:solidFill>
                    <a:srgbClr val="333333"/>
                  </a:solidFill>
                  <a:latin typeface="Times New Roman" panose="02020603050405020304" charset="0"/>
                  <a:ea typeface="Helvetica World" panose="020B0500040000020004" charset="-122"/>
                  <a:cs typeface="Times New Roman" panose="02020603050405020304" charset="0"/>
                  <a:sym typeface="Helvetica World" panose="020B0500040000020004" charset="-122"/>
                </a:rPr>
                <a:t>A database transaction is a sequence of operations performed as a single logical unit of work, ensuring data integrity and consistency within the database.</a:t>
              </a:r>
              <a:endParaRPr lang="en-US" sz="2200" u="none" strike="noStrike" spc="-30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 rot="0">
            <a:off x="7135823" y="4193784"/>
            <a:ext cx="4010025" cy="2949258"/>
            <a:chOff x="0" y="0"/>
            <a:chExt cx="5346700" cy="3932344"/>
          </a:xfrm>
        </p:grpSpPr>
        <p:sp>
          <p:nvSpPr>
            <p:cNvPr id="13" name="TextBox 13"/>
            <p:cNvSpPr txBox="1"/>
            <p:nvPr>
              <p:custDataLst>
                <p:tags r:id="rId7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2C7BB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Importance</a:t>
              </a:r>
              <a:endParaRPr lang="en-US" sz="2500" b="1" spc="-37">
                <a:solidFill>
                  <a:srgbClr val="2C7BB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4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0" y="1060450"/>
              <a:ext cx="5346700" cy="2871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200" u="none" strike="noStrike" spc="-30">
                  <a:solidFill>
                    <a:srgbClr val="333333"/>
                  </a:solidFill>
                  <a:latin typeface="Times New Roman" panose="02020603050405020304" charset="0"/>
                  <a:ea typeface="Helvetica World" panose="020B0500040000020004" charset="-122"/>
                  <a:cs typeface="Times New Roman" panose="02020603050405020304" charset="0"/>
                  <a:sym typeface="Helvetica World" panose="020B0500040000020004" charset="-122"/>
                </a:rPr>
                <a:t>Transactions are crucial for maintaining data accuracy and reliability, preventing errors and inconsistencies during operations such as updates, deletions, or insertions in the database.</a:t>
              </a:r>
              <a:endParaRPr lang="en-US" sz="2200" u="none" strike="noStrike" spc="-30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9"/>
            </p:custDataLst>
          </p:nvPr>
        </p:nvGrpSpPr>
        <p:grpSpPr>
          <a:xfrm rot="0">
            <a:off x="12174548" y="4193784"/>
            <a:ext cx="4010025" cy="2949258"/>
            <a:chOff x="0" y="0"/>
            <a:chExt cx="5346700" cy="3932344"/>
          </a:xfrm>
        </p:grpSpPr>
        <p:sp>
          <p:nvSpPr>
            <p:cNvPr id="16" name="TextBox 16"/>
            <p:cNvSpPr txBox="1"/>
            <p:nvPr>
              <p:custDataLst>
                <p:tags r:id="rId10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2C7BB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Example</a:t>
              </a:r>
              <a:endParaRPr lang="en-US" sz="2500" b="1" spc="-37">
                <a:solidFill>
                  <a:srgbClr val="2C7BB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7" name="TextBox 17"/>
            <p:cNvSpPr txBox="1"/>
            <p:nvPr>
              <p:custDataLst>
                <p:tags r:id="rId11"/>
              </p:custDataLst>
            </p:nvPr>
          </p:nvSpPr>
          <p:spPr>
            <a:xfrm>
              <a:off x="0" y="1060450"/>
              <a:ext cx="5346700" cy="2871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200" u="none" strike="noStrike" spc="-30">
                  <a:solidFill>
                    <a:srgbClr val="333333"/>
                  </a:solidFill>
                  <a:latin typeface="Times New Roman" panose="02020603050405020304" charset="0"/>
                  <a:ea typeface="Helvetica World" panose="020B0500040000020004" charset="-122"/>
                  <a:cs typeface="Times New Roman" panose="02020603050405020304" charset="0"/>
                  <a:sym typeface="Helvetica World" panose="020B0500040000020004" charset="-122"/>
                </a:rPr>
                <a:t>For instance, in a bank transfer scenario, both the debit from one account and the credit to another must succeed together, or neither should occur to maintain balance integrity.</a:t>
              </a:r>
              <a:endParaRPr lang="en-US" sz="2200" u="none" strike="noStrike" spc="-30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5F8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144000" y="0"/>
            <a:ext cx="9144000" cy="10337415"/>
            <a:chOff x="0" y="0"/>
            <a:chExt cx="1610583" cy="18207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0583" cy="1820786"/>
            </a:xfrm>
            <a:custGeom>
              <a:avLst/>
              <a:gdLst/>
              <a:ahLst/>
              <a:cxnLst/>
              <a:rect l="l" t="t" r="r" b="b"/>
              <a:pathLst>
                <a:path w="1610583" h="1820786">
                  <a:moveTo>
                    <a:pt x="0" y="0"/>
                  </a:moveTo>
                  <a:lnTo>
                    <a:pt x="1610583" y="0"/>
                  </a:lnTo>
                  <a:lnTo>
                    <a:pt x="1610583" y="1820786"/>
                  </a:lnTo>
                  <a:lnTo>
                    <a:pt x="0" y="1820786"/>
                  </a:lnTo>
                  <a:close/>
                </a:path>
              </a:pathLst>
            </a:custGeom>
            <a:blipFill>
              <a:blip r:embed="rId1"/>
              <a:stretch>
                <a:fillRect l="-34841" r="-3484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Understanding ACID Properties</a:t>
            </a:r>
            <a:endParaRPr lang="en-US" sz="8000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" y="3086100"/>
            <a:ext cx="7740650" cy="1795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u="none" strike="noStrike" spc="-37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ACID properties ensure that database transactions are processed reliably. They include </a:t>
            </a:r>
            <a:r>
              <a:rPr lang="en-US" sz="2500" b="1" u="none" strike="noStrike" spc="-37">
                <a:solidFill>
                  <a:srgbClr val="333333"/>
                </a:solidFill>
                <a:latin typeface="Times New Roman" panose="02020603050405020304" charset="0"/>
                <a:ea typeface="Helvetica World Bold" panose="020B0800040000020004" charset="-122"/>
                <a:cs typeface="Times New Roman" panose="02020603050405020304" charset="0"/>
                <a:sym typeface="Helvetica World Bold" panose="020B0800040000020004" charset="-122"/>
              </a:rPr>
              <a:t>Atomicity, Consistency, Isolation,</a:t>
            </a:r>
            <a:r>
              <a:rPr lang="en-US" sz="2500" u="none" strike="noStrike" spc="-37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and </a:t>
            </a:r>
            <a:r>
              <a:rPr lang="en-US" sz="2500" b="1" u="none" strike="noStrike" spc="-37">
                <a:solidFill>
                  <a:srgbClr val="333333"/>
                </a:solidFill>
                <a:latin typeface="Times New Roman" panose="02020603050405020304" charset="0"/>
                <a:ea typeface="Helvetica World Bold" panose="020B0800040000020004" charset="-122"/>
                <a:cs typeface="Times New Roman" panose="02020603050405020304" charset="0"/>
                <a:sym typeface="Helvetica World Bold" panose="020B0800040000020004" charset="-122"/>
              </a:rPr>
              <a:t>Durability</a:t>
            </a:r>
            <a:r>
              <a:rPr lang="en-US" sz="2500" u="none" strike="noStrike" spc="-37">
                <a:solidFill>
                  <a:srgbClr val="333333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, which are essential for maintaining integrity in relational databases.</a:t>
            </a:r>
            <a:endParaRPr lang="en-US" sz="2500" u="none" strike="noStrike" spc="-37">
              <a:solidFill>
                <a:srgbClr val="333333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560" y="5110480"/>
            <a:ext cx="5029835" cy="2000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 algn="l">
              <a:lnSpc>
                <a:spcPts val="26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Used in relational databases like: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6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MySQL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6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PostgreSQL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6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Oracle Database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7010" y="2404110"/>
            <a:ext cx="10100945" cy="6790690"/>
          </a:xfrm>
          <a:custGeom>
            <a:avLst/>
            <a:gdLst/>
            <a:ahLst/>
            <a:cxnLst/>
            <a:rect l="l" t="t" r="r" b="b"/>
            <a:pathLst>
              <a:path w="10100789" h="5478986">
                <a:moveTo>
                  <a:pt x="0" y="0"/>
                </a:moveTo>
                <a:lnTo>
                  <a:pt x="10100788" y="0"/>
                </a:lnTo>
                <a:lnTo>
                  <a:pt x="10100788" y="5478986"/>
                </a:lnTo>
                <a:lnTo>
                  <a:pt x="0" y="5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5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806450"/>
            <a:ext cx="16850360" cy="13258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Atomicity: All or Nothing</a:t>
            </a:r>
            <a:endParaRPr lang="en-US" sz="8000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2115" y="2356485"/>
            <a:ext cx="7947660" cy="16281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Atomicity ensures that a database transaction is treated as a single, indivisible unit - either all operations are completed successfully, or none of them are applied.</a:t>
            </a:r>
            <a:endParaRPr lang="en-US" sz="2500" u="none" strike="noStrike" spc="-37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2115" y="4559935"/>
            <a:ext cx="7353300" cy="26282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Key Points: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Ensures complete success or complete failure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If any step fails → the entire transaction is rolled back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Prevents partial updates in the database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Maintains data integrity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Uses COMMIT (save) and ROLLBACK (undo)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7770" y="2562225"/>
            <a:ext cx="7526655" cy="5871845"/>
          </a:xfrm>
          <a:custGeom>
            <a:avLst/>
            <a:gdLst/>
            <a:ahLst/>
            <a:cxnLst/>
            <a:rect l="l" t="t" r="r" b="b"/>
            <a:pathLst>
              <a:path w="7885682" h="5871866">
                <a:moveTo>
                  <a:pt x="0" y="0"/>
                </a:moveTo>
                <a:lnTo>
                  <a:pt x="7885683" y="0"/>
                </a:lnTo>
                <a:lnTo>
                  <a:pt x="7885683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781050"/>
            <a:ext cx="16346566" cy="92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5"/>
              </a:lnSpc>
              <a:spcBef>
                <a:spcPct val="0"/>
              </a:spcBef>
            </a:pPr>
            <a:r>
              <a:rPr lang="en-US" sz="6825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Consistency in Database Management</a:t>
            </a:r>
            <a:endParaRPr lang="en-US" sz="6825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4800" y="2476500"/>
            <a:ext cx="8110220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Consistency ensures that a transaction brings the database from one valid state to another valid state, following all defined rules, constraints, and integrity conditions.</a:t>
            </a:r>
            <a:endParaRPr lang="en-US" sz="2500" u="none" strike="noStrike" spc="-37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" y="4991735"/>
            <a:ext cx="10880090" cy="30492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Key Points: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Database must follow defined rules (constraints)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Enforces Primary Key constraints (no duplicate or NULL values)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Maintains Foreign Key relationships (referential integrity)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Ensures correct data types (e.g., integer, date, string)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Follows defined business rules (e.g., account balance cannot be negative)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Prevents invalid or corrupted data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sz="25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3249" y="2348827"/>
            <a:ext cx="9845574" cy="6559614"/>
          </a:xfrm>
          <a:custGeom>
            <a:avLst/>
            <a:gdLst/>
            <a:ahLst/>
            <a:cxnLst/>
            <a:rect l="l" t="t" r="r" b="b"/>
            <a:pathLst>
              <a:path w="9845574" h="6559614">
                <a:moveTo>
                  <a:pt x="0" y="0"/>
                </a:moveTo>
                <a:lnTo>
                  <a:pt x="9845574" y="0"/>
                </a:lnTo>
                <a:lnTo>
                  <a:pt x="9845574" y="6559613"/>
                </a:lnTo>
                <a:lnTo>
                  <a:pt x="0" y="65596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500" y="800287"/>
            <a:ext cx="14780233" cy="89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665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Isolation in Database Transactions</a:t>
            </a:r>
            <a:endParaRPr lang="en-US" sz="6650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" y="2171700"/>
            <a:ext cx="7475855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Isolation ensures that multiple transactions executing at the s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am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 t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ime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do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not interfere with each other, and each transaction behaves as if it is running alone.</a:t>
            </a:r>
            <a:endParaRPr lang="en-US" sz="2500" u="none" strike="noStrike" spc="-37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835" y="4769485"/>
            <a:ext cx="681736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Key Points: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Multiple transactions can run simultaneously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Transactions should not see each other’s uncommitted data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Prevents data conflicts and inconsistencies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Ensures correct results in concurrent environments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76608" y="2975763"/>
            <a:ext cx="10533074" cy="5919034"/>
          </a:xfrm>
          <a:custGeom>
            <a:avLst/>
            <a:gdLst/>
            <a:ahLst/>
            <a:cxnLst/>
            <a:rect l="l" t="t" r="r" b="b"/>
            <a:pathLst>
              <a:path w="10533074" h="5919034">
                <a:moveTo>
                  <a:pt x="0" y="0"/>
                </a:moveTo>
                <a:lnTo>
                  <a:pt x="10533074" y="0"/>
                </a:lnTo>
                <a:lnTo>
                  <a:pt x="10533074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72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711" y="816951"/>
            <a:ext cx="15252718" cy="94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Ensuring Data Durability</a:t>
            </a:r>
            <a:endParaRPr lang="en-US" sz="7080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1780" y="2261870"/>
            <a:ext cx="6969760" cy="14712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Durability guarantees that once a transaction is committed, its changes are permanently stored in the database, even in case of system failure.</a:t>
            </a:r>
            <a:endParaRPr lang="en-US" sz="2500" u="none" strike="noStrike" spc="-37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4800" y="3733165"/>
            <a:ext cx="6516370" cy="5248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Once committed → permanently saved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algn="l">
              <a:lnSpc>
                <a:spcPts val="2800"/>
              </a:lnSpc>
            </a:pP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algn="l">
              <a:lnSpc>
                <a:spcPts val="2800"/>
              </a:lnSpc>
            </a:pPr>
            <a:r>
              <a:rPr lang="en-US" sz="2500" b="1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Survives:</a:t>
            </a:r>
            <a:endParaRPr lang="en-US" sz="2500" b="1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Power failure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System crash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Hardware failure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algn="l">
              <a:lnSpc>
                <a:spcPts val="2800"/>
              </a:lnSpc>
            </a:pPr>
            <a:r>
              <a:rPr lang="en-US" sz="2500" b="1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Uses:</a:t>
            </a:r>
            <a:endParaRPr lang="en-US" sz="2500" b="1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Write-Ahead Logging (WAL)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Transaction logs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Backup &amp; recovery mechanisms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  Ensures long-term data reliability</a:t>
            </a:r>
            <a:endParaRPr lang="en-US" sz="2500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234" y="3772169"/>
            <a:ext cx="9763726" cy="5150696"/>
          </a:xfrm>
          <a:custGeom>
            <a:avLst/>
            <a:gdLst/>
            <a:ahLst/>
            <a:cxnLst/>
            <a:rect l="l" t="t" r="r" b="b"/>
            <a:pathLst>
              <a:path w="9763726" h="5150696">
                <a:moveTo>
                  <a:pt x="0" y="0"/>
                </a:moveTo>
                <a:lnTo>
                  <a:pt x="9763726" y="0"/>
                </a:lnTo>
                <a:lnTo>
                  <a:pt x="9763726" y="5150696"/>
                </a:lnTo>
                <a:lnTo>
                  <a:pt x="0" y="515069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944" t="-30119" b="-32701"/>
            </a:stretch>
          </a:blipFill>
        </p:spPr>
        <p:txBody>
          <a:bodyPr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1711" y="816951"/>
            <a:ext cx="15252718" cy="94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7080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ACID i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n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 Mode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rn Data 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Eng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neer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</a:t>
            </a:r>
            <a:r>
              <a:rPr lang="en-US" sz="7080" u="none" strike="noStrike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ng</a:t>
            </a:r>
            <a:endParaRPr lang="en-US" sz="7080" u="none" strike="noStrike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915" y="2339340"/>
            <a:ext cx="8999855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ACI</a:t>
            </a:r>
            <a:r>
              <a:rPr lang="en-US" sz="2500" u="none" strike="noStrike" spc="-37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D properties are no longer limited to traditional relational databases - modern big data platforms now support ACID to ensure reliability at scale</a:t>
            </a:r>
            <a:r>
              <a:rPr 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.</a:t>
            </a:r>
            <a:endParaRPr 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1780" y="3922395"/>
            <a:ext cx="7437120" cy="461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T</a:t>
            </a: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raditional relational databases provide strong ACID guarantees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Modern big data systems also support ACID transactions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Technologies enabling ACID in data engineering: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Delta Lake – Adds ACID transactions to data lakes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Apache Spark – Processes large-scale distributed data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Databricks – Unified analytics platform supporting ACID data lakes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Enables reliable, scalable, and trustworthy data lakes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462280" lvl="1" indent="-231140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500" u="none" strike="noStrike" spc="-32">
                <a:solidFill>
                  <a:srgbClr val="000000"/>
                </a:solidFill>
                <a:latin typeface="Times New Roman" panose="02020603050405020304" charset="0"/>
                <a:ea typeface="Helvetica World" panose="020B0500040000020004" charset="-122"/>
                <a:cs typeface="Times New Roman" panose="02020603050405020304" charset="0"/>
                <a:sym typeface="Helvetica World" panose="020B0500040000020004" charset="-122"/>
              </a:rPr>
              <a:t>Prevents data corruption in distributed environments</a:t>
            </a:r>
            <a:endParaRPr lang="en-US" sz="2500" u="none" strike="noStrike" spc="-32">
              <a:solidFill>
                <a:srgbClr val="000000"/>
              </a:solidFill>
              <a:latin typeface="Times New Roman" panose="02020603050405020304" charset="0"/>
              <a:ea typeface="Helvetica World" panose="020B0500040000020004" charset="-122"/>
              <a:cs typeface="Times New Roman" panose="02020603050405020304" charset="0"/>
              <a:sym typeface="Helvetica World" panose="020B0500040000020004" charset="-122"/>
            </a:endParaRPr>
          </a:p>
          <a:p>
            <a:pPr marL="0" lvl="0" indent="0" algn="l">
              <a:lnSpc>
                <a:spcPts val="3000"/>
              </a:lnSpc>
            </a:pPr>
            <a:endParaRPr sz="25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0794" y="4413990"/>
            <a:ext cx="5066412" cy="94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7080">
                <a:solidFill>
                  <a:srgbClr val="0A4D8C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THANK YOU</a:t>
            </a:r>
            <a:endParaRPr lang="en-US" sz="7080">
              <a:solidFill>
                <a:srgbClr val="0A4D8C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2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3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4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5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6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7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8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ags/tag9.xml><?xml version="1.0" encoding="utf-8"?>
<p:tagLst xmlns:p="http://schemas.openxmlformats.org/presentationml/2006/main">
  <p:tag name="KSO_WM_DIAGRAM_VIRTUALLY_FRAME" val="{&quot;height&quot;:232.22501936413272,&quot;left&quot;:141.62417322834645,&quot;top&quot;:330.2192125984252,&quot;width&quot;:1132.751653543307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3301</Words>
  <Application>WPS Presentation</Application>
  <PresentationFormat>On-screen Show (4:3)</PresentationFormat>
  <Paragraphs>93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Georgia Pro Condensed</vt:lpstr>
      <vt:lpstr>Helvetica World Bold</vt:lpstr>
      <vt:lpstr>Helvetica World</vt:lpstr>
      <vt:lpstr>Arial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in relational databases like: MySQL PostgreSQL Oracle Database</dc:title>
  <dc:creator/>
  <cp:lastModifiedBy>05 Swapna</cp:lastModifiedBy>
  <cp:revision>3</cp:revision>
  <dcterms:created xsi:type="dcterms:W3CDTF">2006-08-16T00:00:00Z</dcterms:created>
  <dcterms:modified xsi:type="dcterms:W3CDTF">2026-02-18T19:11:15Z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6F53961D4B3842A391DD69EC41458627_13</vt:lpwstr>
  </property>
  <property fmtid="{D5CDD505-2E9C-101B-9397-08002B2CF9AE}" pid="3" name="KSOProductBuildVer">
    <vt:lpwstr>1033-12.2.0.23196</vt:lpwstr>
  </property>
</Properties>
</file>